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F3B1-C866-407D-B1DF-51315A72B658}" type="datetimeFigureOut">
              <a:rPr lang="it-IT" smtClean="0"/>
              <a:t>11/01/2009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B57645-55DE-426E-9152-32CEA5AC5FBF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F3B1-C866-407D-B1DF-51315A72B658}" type="datetimeFigureOut">
              <a:rPr lang="it-IT" smtClean="0"/>
              <a:t>11/01/2009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7645-55DE-426E-9152-32CEA5AC5F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F3B1-C866-407D-B1DF-51315A72B658}" type="datetimeFigureOut">
              <a:rPr lang="it-IT" smtClean="0"/>
              <a:t>11/01/2009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7645-55DE-426E-9152-32CEA5AC5F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FF3B1-C866-407D-B1DF-51315A72B658}" type="datetimeFigureOut">
              <a:rPr lang="it-IT" smtClean="0"/>
              <a:t>11/01/2009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FB57645-55DE-426E-9152-32CEA5AC5FBF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F3B1-C866-407D-B1DF-51315A72B658}" type="datetimeFigureOut">
              <a:rPr lang="it-IT" smtClean="0"/>
              <a:t>11/01/2009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7645-55DE-426E-9152-32CEA5AC5FBF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F3B1-C866-407D-B1DF-51315A72B658}" type="datetimeFigureOut">
              <a:rPr lang="it-IT" smtClean="0"/>
              <a:t>11/01/2009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7645-55DE-426E-9152-32CEA5AC5FBF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7645-55DE-426E-9152-32CEA5AC5FBF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F3B1-C866-407D-B1DF-51315A72B658}" type="datetimeFigureOut">
              <a:rPr lang="it-IT" smtClean="0"/>
              <a:t>11/01/2009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F3B1-C866-407D-B1DF-51315A72B658}" type="datetimeFigureOut">
              <a:rPr lang="it-IT" smtClean="0"/>
              <a:t>11/01/2009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7645-55DE-426E-9152-32CEA5AC5FBF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F3B1-C866-407D-B1DF-51315A72B658}" type="datetimeFigureOut">
              <a:rPr lang="it-IT" smtClean="0"/>
              <a:t>11/01/2009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7645-55DE-426E-9152-32CEA5AC5FB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FF3B1-C866-407D-B1DF-51315A72B658}" type="datetimeFigureOut">
              <a:rPr lang="it-IT" smtClean="0"/>
              <a:t>11/01/2009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B57645-55DE-426E-9152-32CEA5AC5FB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F3B1-C866-407D-B1DF-51315A72B658}" type="datetimeFigureOut">
              <a:rPr lang="it-IT" smtClean="0"/>
              <a:t>11/01/2009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B57645-55DE-426E-9152-32CEA5AC5FB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FF3B1-C866-407D-B1DF-51315A72B658}" type="datetimeFigureOut">
              <a:rPr lang="it-IT" smtClean="0"/>
              <a:t>11/01/2009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FB57645-55DE-426E-9152-32CEA5AC5FBF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71604" y="2143116"/>
            <a:ext cx="6400800" cy="3000396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spcAft>
                <a:spcPts val="0"/>
              </a:spcAft>
              <a:buFont typeface="Courier New"/>
              <a:buChar char="o"/>
              <a:tabLst>
                <a:tab pos="457200" algn="l"/>
              </a:tabLst>
            </a:pPr>
            <a:r>
              <a:rPr lang="it-IT" sz="3000" b="1" dirty="0" smtClean="0">
                <a:latin typeface="Times New Roman"/>
                <a:ea typeface="Times New Roman"/>
              </a:rPr>
              <a:t>Oidio o mal bianco dei cereali;</a:t>
            </a: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endParaRPr lang="it-IT" sz="3000" b="1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Courier New"/>
              <a:buChar char="o"/>
              <a:tabLst>
                <a:tab pos="457200" algn="l"/>
              </a:tabLst>
            </a:pPr>
            <a:r>
              <a:rPr lang="it-IT" sz="3000" b="1" dirty="0" smtClean="0">
                <a:latin typeface="Times New Roman"/>
                <a:ea typeface="Times New Roman"/>
              </a:rPr>
              <a:t>Mal del piede dei cereali;</a:t>
            </a:r>
          </a:p>
          <a:p>
            <a:pPr marL="342900" lvl="0" indent="-342900" algn="just">
              <a:spcAft>
                <a:spcPts val="0"/>
              </a:spcAft>
              <a:buFont typeface="Courier New"/>
              <a:buChar char="o"/>
              <a:tabLst>
                <a:tab pos="457200" algn="l"/>
              </a:tabLst>
            </a:pPr>
            <a:endParaRPr lang="it-IT" sz="3000" b="1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Courier New"/>
              <a:buChar char="o"/>
              <a:tabLst>
                <a:tab pos="457200" algn="l"/>
              </a:tabLst>
            </a:pPr>
            <a:r>
              <a:rPr lang="it-IT" sz="3000" b="1" dirty="0" smtClean="0">
                <a:latin typeface="Times New Roman"/>
                <a:ea typeface="Times New Roman"/>
              </a:rPr>
              <a:t>Ruggine nera o </a:t>
            </a:r>
            <a:r>
              <a:rPr lang="it-IT" sz="3000" b="1" dirty="0" err="1" smtClean="0">
                <a:latin typeface="Times New Roman"/>
                <a:ea typeface="Times New Roman"/>
              </a:rPr>
              <a:t>lineara</a:t>
            </a:r>
            <a:r>
              <a:rPr lang="it-IT" sz="3000" b="1" dirty="0" smtClean="0">
                <a:latin typeface="Times New Roman"/>
                <a:ea typeface="Times New Roman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Font typeface="Courier New"/>
              <a:buChar char="o"/>
              <a:tabLst>
                <a:tab pos="457200" algn="l"/>
              </a:tabLst>
            </a:pPr>
            <a:endParaRPr lang="it-IT" sz="3000" b="1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Courier New"/>
              <a:buChar char="o"/>
              <a:tabLst>
                <a:tab pos="457200" algn="l"/>
              </a:tabLst>
            </a:pPr>
            <a:r>
              <a:rPr lang="it-IT" sz="3000" b="1" dirty="0" smtClean="0">
                <a:latin typeface="Times New Roman"/>
                <a:ea typeface="Times New Roman"/>
              </a:rPr>
              <a:t>Ruggine gialla</a:t>
            </a:r>
            <a:r>
              <a:rPr lang="it-IT" sz="3600" b="1" dirty="0" smtClean="0">
                <a:latin typeface="Times New Roman"/>
                <a:ea typeface="Times New Roman"/>
              </a:rPr>
              <a:t>;</a:t>
            </a:r>
          </a:p>
          <a:p>
            <a:pPr lvl="0" algn="l">
              <a:buFont typeface="Arial" pitchFamily="34" charset="0"/>
              <a:buChar char="•"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1470025"/>
          </a:xfrm>
        </p:spPr>
        <p:txBody>
          <a:bodyPr>
            <a:normAutofit/>
          </a:bodyPr>
          <a:lstStyle/>
          <a:p>
            <a:r>
              <a:rPr lang="it-IT" sz="5400" dirty="0" smtClean="0"/>
              <a:t>Cereali </a:t>
            </a:r>
            <a:r>
              <a:rPr lang="it-IT" sz="5400" dirty="0" err="1" smtClean="0"/>
              <a:t>vernini</a:t>
            </a:r>
            <a:r>
              <a:rPr lang="it-IT" sz="5400" dirty="0" smtClean="0"/>
              <a:t> ed estivi</a:t>
            </a:r>
            <a:endParaRPr lang="it-IT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00232" y="500043"/>
            <a:ext cx="5214974" cy="8002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lvl="0" algn="ctr"/>
            <a:r>
              <a:rPr lang="it-IT" sz="2800" b="1" dirty="0" smtClean="0">
                <a:latin typeface="Times New Roman"/>
                <a:ea typeface="Times New Roman"/>
              </a:rPr>
              <a:t>Oidio o mal bianco dei cereali;</a:t>
            </a: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7158" y="1928802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Divisione: </a:t>
            </a:r>
            <a:r>
              <a:rPr lang="it-IT" sz="2400" dirty="0" err="1" smtClean="0"/>
              <a:t>Eumycota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500166" y="3071810"/>
            <a:ext cx="2143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err="1" smtClean="0"/>
              <a:t>Sottodiv</a:t>
            </a:r>
            <a:r>
              <a:rPr lang="it-IT" sz="2200" dirty="0" smtClean="0"/>
              <a:t>: </a:t>
            </a:r>
            <a:r>
              <a:rPr lang="it-IT" sz="2200" dirty="0" err="1" smtClean="0"/>
              <a:t>ascomycotina</a:t>
            </a:r>
            <a:endParaRPr lang="it-IT" sz="2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14744" y="3857628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Forma sessuata: </a:t>
            </a:r>
            <a:r>
              <a:rPr lang="it-IT" b="1" i="1" dirty="0" err="1" smtClean="0"/>
              <a:t>Erysiphe</a:t>
            </a:r>
            <a:r>
              <a:rPr lang="it-IT" b="1" dirty="0" smtClean="0"/>
              <a:t>(</a:t>
            </a:r>
            <a:r>
              <a:rPr lang="it-IT" b="1" dirty="0" err="1" smtClean="0"/>
              <a:t>=</a:t>
            </a:r>
            <a:r>
              <a:rPr lang="it-IT" b="1" i="1" dirty="0" err="1" smtClean="0"/>
              <a:t>Blumeria</a:t>
            </a:r>
            <a:r>
              <a:rPr lang="it-IT" b="1" dirty="0" smtClean="0"/>
              <a:t>) </a:t>
            </a:r>
            <a:r>
              <a:rPr lang="it-IT" b="1" i="1" dirty="0" err="1" smtClean="0"/>
              <a:t>graminis</a:t>
            </a:r>
            <a:r>
              <a:rPr lang="it-IT" b="1" dirty="0" smtClean="0"/>
              <a:t> f. sp. </a:t>
            </a:r>
            <a:r>
              <a:rPr lang="it-IT" b="1" i="1" dirty="0" smtClean="0"/>
              <a:t>tritici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500826" y="400050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Forma asessuata: </a:t>
            </a:r>
            <a:r>
              <a:rPr lang="it-IT" b="1" i="1" dirty="0" err="1" smtClean="0"/>
              <a:t>oidium</a:t>
            </a:r>
            <a:r>
              <a:rPr lang="it-IT" b="1" i="1" dirty="0" smtClean="0"/>
              <a:t>  </a:t>
            </a:r>
            <a:r>
              <a:rPr lang="it-IT" b="1" i="1" dirty="0" err="1" smtClean="0"/>
              <a:t>monilioides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rsaf.lombardia.it/Upload/Lorena%20Verdelli/inizio_leva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3500462" cy="2227568"/>
          </a:xfrm>
          <a:prstGeom prst="rect">
            <a:avLst/>
          </a:prstGeom>
          <a:noFill/>
        </p:spPr>
      </p:pic>
      <p:pic>
        <p:nvPicPr>
          <p:cNvPr id="1028" name="Picture 4" descr="http://www.ersaf.lombardia.it/Upload/Lorena%20Verdelli/spigatu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429000"/>
            <a:ext cx="1905000" cy="2857500"/>
          </a:xfrm>
          <a:prstGeom prst="rect">
            <a:avLst/>
          </a:prstGeom>
          <a:noFill/>
        </p:spPr>
      </p:pic>
      <p:cxnSp>
        <p:nvCxnSpPr>
          <p:cNvPr id="5" name="Connettore 2 4"/>
          <p:cNvCxnSpPr/>
          <p:nvPr/>
        </p:nvCxnSpPr>
        <p:spPr>
          <a:xfrm>
            <a:off x="4000496" y="1571612"/>
            <a:ext cx="1357322" cy="29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5357818" y="1285860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Fase: levata</a:t>
            </a:r>
            <a:endParaRPr lang="it-IT" sz="3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429124" y="4572008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Fase: Spigatura</a:t>
            </a:r>
            <a:endParaRPr lang="it-IT" sz="3200" dirty="0"/>
          </a:p>
        </p:txBody>
      </p:sp>
      <p:cxnSp>
        <p:nvCxnSpPr>
          <p:cNvPr id="10" name="Connettore 2 9"/>
          <p:cNvCxnSpPr>
            <a:stCxn id="1028" idx="3"/>
            <a:endCxn id="8" idx="1"/>
          </p:cNvCxnSpPr>
          <p:nvPr/>
        </p:nvCxnSpPr>
        <p:spPr>
          <a:xfrm>
            <a:off x="2547910" y="4857750"/>
            <a:ext cx="1881214" cy="6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00232" y="357166"/>
            <a:ext cx="53578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La Patogenesi </a:t>
            </a:r>
            <a:endParaRPr lang="it-IT" sz="3600" dirty="0"/>
          </a:p>
        </p:txBody>
      </p:sp>
      <p:pic>
        <p:nvPicPr>
          <p:cNvPr id="16386" name="Picture 2" descr="C:\Documents and Settings\Vincenzo\Desktop\malattie cereali\Oidio_Frumen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0" y="2428868"/>
            <a:ext cx="1924050" cy="2581275"/>
          </a:xfrm>
          <a:prstGeom prst="rect">
            <a:avLst/>
          </a:prstGeom>
          <a:noFill/>
        </p:spPr>
      </p:pic>
      <p:pic>
        <p:nvPicPr>
          <p:cNvPr id="16387" name="Picture 3" descr="C:\Documents and Settings\Vincenzo\Desktop\malattie cereali\oidio_1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142984"/>
            <a:ext cx="3810000" cy="3876675"/>
          </a:xfrm>
          <a:prstGeom prst="rect">
            <a:avLst/>
          </a:prstGeom>
          <a:noFill/>
        </p:spPr>
      </p:pic>
      <p:cxnSp>
        <p:nvCxnSpPr>
          <p:cNvPr id="8" name="Connettore 2 7"/>
          <p:cNvCxnSpPr/>
          <p:nvPr/>
        </p:nvCxnSpPr>
        <p:spPr>
          <a:xfrm rot="10800000">
            <a:off x="3786182" y="3500438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4929190" y="335756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Alla base del Culmo</a:t>
            </a:r>
            <a:endParaRPr lang="it-IT" dirty="0"/>
          </a:p>
        </p:txBody>
      </p:sp>
      <p:cxnSp>
        <p:nvCxnSpPr>
          <p:cNvPr id="12" name="Connettore 2 11"/>
          <p:cNvCxnSpPr/>
          <p:nvPr/>
        </p:nvCxnSpPr>
        <p:spPr>
          <a:xfrm rot="16200000" flipV="1">
            <a:off x="-71470" y="4500570"/>
            <a:ext cx="235745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500034" y="600076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Pagina inferiore delle  foglie 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572000" y="4857760"/>
            <a:ext cx="407196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Sintomatologia: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 macchie clorotiche;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 muffa bianco grigiastra;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Muffa </a:t>
            </a:r>
            <a:r>
              <a:rPr lang="it-IT" dirty="0" err="1" smtClean="0"/>
              <a:t>feltrosa</a:t>
            </a:r>
            <a:r>
              <a:rPr lang="it-IT" dirty="0" smtClean="0"/>
              <a:t> e compatta.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Vincenzo\Desktop\malattie cereali\oidio_3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810000" cy="3629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CasellaDiTesto 2"/>
          <p:cNvSpPr txBox="1"/>
          <p:nvPr/>
        </p:nvSpPr>
        <p:spPr>
          <a:xfrm>
            <a:off x="4429124" y="714356"/>
            <a:ext cx="342902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Spiga ricoperta da </a:t>
            </a:r>
            <a:r>
              <a:rPr lang="it-IT" dirty="0" err="1" smtClean="0"/>
              <a:t>muffetta</a:t>
            </a:r>
            <a:r>
              <a:rPr lang="it-IT" dirty="0" smtClean="0"/>
              <a:t> </a:t>
            </a:r>
            <a:r>
              <a:rPr lang="it-IT" dirty="0" err="1" smtClean="0"/>
              <a:t>bincastra</a:t>
            </a:r>
            <a:r>
              <a:rPr lang="it-IT" dirty="0" smtClean="0"/>
              <a:t> </a:t>
            </a:r>
            <a:r>
              <a:rPr lang="it-IT" dirty="0" err="1" smtClean="0"/>
              <a:t>feltrosa</a:t>
            </a:r>
            <a:endParaRPr lang="it-IT" dirty="0"/>
          </a:p>
        </p:txBody>
      </p:sp>
      <p:cxnSp>
        <p:nvCxnSpPr>
          <p:cNvPr id="5" name="Connettore 2 4"/>
          <p:cNvCxnSpPr>
            <a:stCxn id="3" idx="1"/>
            <a:endCxn id="17410" idx="3"/>
          </p:cNvCxnSpPr>
          <p:nvPr/>
        </p:nvCxnSpPr>
        <p:spPr>
          <a:xfrm rot="10800000" flipV="1">
            <a:off x="4024282" y="1037521"/>
            <a:ext cx="404842" cy="1277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1" name="Picture 3" descr="C:\Documents and Settings\Vincenzo\Desktop\malattie cereali\oidio_4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857628"/>
            <a:ext cx="2857520" cy="2828945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1500166" y="5000636"/>
            <a:ext cx="3429024" cy="1500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Nella parte centrale  del micelio bianco si ritrovano delle macchie centrali </a:t>
            </a:r>
            <a:r>
              <a:rPr lang="it-IT" b="1" dirty="0" smtClean="0"/>
              <a:t>CLEISTOTECI  </a:t>
            </a:r>
            <a:r>
              <a:rPr lang="it-IT" dirty="0" smtClean="0"/>
              <a:t>che</a:t>
            </a:r>
            <a:r>
              <a:rPr lang="it-IT" b="1" dirty="0" smtClean="0"/>
              <a:t> </a:t>
            </a:r>
            <a:r>
              <a:rPr lang="it-IT" dirty="0" smtClean="0"/>
              <a:t>daranno origine alle </a:t>
            </a:r>
            <a:r>
              <a:rPr lang="it-IT" b="1" dirty="0" smtClean="0"/>
              <a:t>ASCOSPORE </a:t>
            </a:r>
            <a:endParaRPr lang="it-IT" b="1" dirty="0"/>
          </a:p>
        </p:txBody>
      </p:sp>
      <p:cxnSp>
        <p:nvCxnSpPr>
          <p:cNvPr id="13" name="Connettore 2 12"/>
          <p:cNvCxnSpPr>
            <a:stCxn id="11" idx="3"/>
            <a:endCxn id="17411" idx="1"/>
          </p:cNvCxnSpPr>
          <p:nvPr/>
        </p:nvCxnSpPr>
        <p:spPr>
          <a:xfrm flipV="1">
            <a:off x="4929190" y="5272101"/>
            <a:ext cx="1143008" cy="478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71604" y="500042"/>
            <a:ext cx="60722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Danni provocati alla pianta</a:t>
            </a:r>
            <a:endParaRPr lang="it-IT" sz="3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14348" y="2143116"/>
            <a:ext cx="4429156" cy="4062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 dirty="0" smtClean="0"/>
              <a:t> </a:t>
            </a:r>
            <a:r>
              <a:rPr lang="it-IT" sz="2400" dirty="0"/>
              <a:t>I</a:t>
            </a:r>
            <a:r>
              <a:rPr lang="it-IT" sz="2400" dirty="0" smtClean="0"/>
              <a:t>mpedimento della fotosintesi;</a:t>
            </a:r>
          </a:p>
          <a:p>
            <a:pPr>
              <a:buFont typeface="Wingdings" pitchFamily="2" charset="2"/>
              <a:buChar char="Ø"/>
            </a:pPr>
            <a:endParaRPr lang="it-IT" sz="2400" dirty="0" smtClean="0"/>
          </a:p>
          <a:p>
            <a:pPr>
              <a:buFont typeface="Wingdings" pitchFamily="2" charset="2"/>
              <a:buChar char="Ø"/>
            </a:pPr>
            <a:r>
              <a:rPr lang="it-IT" sz="2400" dirty="0"/>
              <a:t> C</a:t>
            </a:r>
            <a:r>
              <a:rPr lang="it-IT" sz="2400" dirty="0" smtClean="0"/>
              <a:t>arenza quantitativa di cariossidi;</a:t>
            </a:r>
          </a:p>
          <a:p>
            <a:pPr>
              <a:buFont typeface="Wingdings" pitchFamily="2" charset="2"/>
              <a:buChar char="Ø"/>
            </a:pPr>
            <a:endParaRPr lang="it-IT" sz="2400" dirty="0" smtClean="0"/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Scarsa qualità del prodotto;</a:t>
            </a:r>
          </a:p>
          <a:p>
            <a:endParaRPr lang="it-IT" sz="2400" dirty="0" smtClean="0"/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 Accartocciamento delle foglie;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71670" y="785794"/>
            <a:ext cx="507209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Ciclo biologico dell’OIDIO</a:t>
            </a:r>
            <a:endParaRPr lang="it-IT" sz="3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14348" y="2143116"/>
            <a:ext cx="771530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400" dirty="0" smtClean="0">
                <a:solidFill>
                  <a:srgbClr val="FF0000"/>
                </a:solidFill>
              </a:rPr>
              <a:t>Fase</a:t>
            </a:r>
            <a:r>
              <a:rPr lang="it-IT" sz="2400" dirty="0" smtClean="0"/>
              <a:t> : In autunno </a:t>
            </a:r>
            <a:r>
              <a:rPr lang="it-IT" sz="2400" dirty="0" err="1" smtClean="0"/>
              <a:t>acospore</a:t>
            </a:r>
            <a:r>
              <a:rPr lang="it-IT" sz="2400" dirty="0" smtClean="0"/>
              <a:t> prodotte da </a:t>
            </a:r>
            <a:r>
              <a:rPr lang="it-IT" sz="2400" dirty="0" err="1" smtClean="0">
                <a:solidFill>
                  <a:schemeClr val="bg1"/>
                </a:solidFill>
              </a:rPr>
              <a:t>Cleistoteci</a:t>
            </a:r>
            <a:r>
              <a:rPr lang="it-IT" sz="2400" dirty="0" smtClean="0">
                <a:solidFill>
                  <a:schemeClr val="bg1"/>
                </a:solidFill>
              </a:rPr>
              <a:t>, </a:t>
            </a:r>
            <a:r>
              <a:rPr lang="it-IT" sz="2400" dirty="0" smtClean="0"/>
              <a:t>producono a loro volta un micelio che poi svernerà in primavera;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La produzione dei conidi ad opera del micelio </a:t>
            </a:r>
            <a:r>
              <a:rPr lang="it-IT" sz="2400" dirty="0" err="1" smtClean="0"/>
              <a:t>conidioforo</a:t>
            </a:r>
            <a:r>
              <a:rPr lang="it-IT" sz="2400" dirty="0" smtClean="0"/>
              <a:t> durano fino ad estate inoltrata; unico ostacolo le piogge.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Incubazione del micelio in condizioni ottimali (15°-20° C), può durare  anche 5 giorni.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Verso la fine dell’ estate vengono a formarsi i corpi fruttiferi (</a:t>
            </a:r>
            <a:r>
              <a:rPr lang="it-IT" sz="2400" dirty="0" err="1" smtClean="0">
                <a:solidFill>
                  <a:schemeClr val="bg1"/>
                </a:solidFill>
              </a:rPr>
              <a:t>cleistoteci</a:t>
            </a:r>
            <a:r>
              <a:rPr lang="it-IT" sz="2400" dirty="0" smtClean="0"/>
              <a:t>), inseguito alla riproduzione sessuata.</a:t>
            </a:r>
          </a:p>
          <a:p>
            <a:pPr marL="342900" indent="-342900">
              <a:buFont typeface="+mj-lt"/>
              <a:buAutoNum type="arabicPeriod"/>
            </a:pP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00298" y="500042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La lotta </a:t>
            </a:r>
            <a:endParaRPr lang="it-IT" sz="3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57158" y="1500174"/>
            <a:ext cx="3429024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Agronomica;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Semine troppo fitte;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/>
              <a:t> </a:t>
            </a:r>
            <a:r>
              <a:rPr lang="it-IT" sz="2400" dirty="0" smtClean="0"/>
              <a:t>evitare eccessive concimazioni azotate;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/>
              <a:t> </a:t>
            </a:r>
            <a:r>
              <a:rPr lang="it-IT" sz="2400" dirty="0" smtClean="0"/>
              <a:t>favorire le semine tardive;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/>
              <a:t> </a:t>
            </a:r>
            <a:r>
              <a:rPr lang="it-IT" sz="2400" dirty="0" smtClean="0"/>
              <a:t>utilizzare varietà resistenti.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429124" y="1500174"/>
            <a:ext cx="34290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Chimica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214942" y="2500306"/>
            <a:ext cx="2214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600" dirty="0" smtClean="0"/>
              <a:t>?</a:t>
            </a:r>
            <a:endParaRPr lang="it-IT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00232" y="500043"/>
            <a:ext cx="5214974" cy="8002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lvl="0" algn="ctr"/>
            <a:r>
              <a:rPr lang="it-IT" sz="2800" b="1" dirty="0" smtClean="0">
                <a:latin typeface="Times New Roman"/>
                <a:ea typeface="Times New Roman"/>
              </a:rPr>
              <a:t>Mal del piede dei cereali;</a:t>
            </a: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7158" y="1928802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Divisione: </a:t>
            </a:r>
            <a:r>
              <a:rPr lang="it-IT" sz="2400" dirty="0" err="1" smtClean="0"/>
              <a:t>Eumycota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500166" y="3071810"/>
            <a:ext cx="2143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err="1" smtClean="0"/>
              <a:t>Sottodiv</a:t>
            </a:r>
            <a:r>
              <a:rPr lang="it-IT" sz="2200" dirty="0" smtClean="0"/>
              <a:t>: </a:t>
            </a:r>
            <a:r>
              <a:rPr lang="it-IT" sz="2200" dirty="0" err="1" smtClean="0"/>
              <a:t>ascomycotina</a:t>
            </a:r>
            <a:endParaRPr lang="it-IT" sz="2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357686" y="3857628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Forma sessuata: </a:t>
            </a:r>
            <a:r>
              <a:rPr lang="it-IT" b="1" i="1" dirty="0" err="1" smtClean="0"/>
              <a:t>Gaeumannomyces</a:t>
            </a:r>
            <a:r>
              <a:rPr lang="it-IT" b="1" i="1" dirty="0" smtClean="0"/>
              <a:t>  </a:t>
            </a:r>
            <a:r>
              <a:rPr lang="it-IT" b="1" i="1" dirty="0" err="1" smtClean="0"/>
              <a:t>Graminis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369</TotalTime>
  <Words>260</Words>
  <Application>Microsoft Office PowerPoint</Application>
  <PresentationFormat>Presentazione su schermo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Carta</vt:lpstr>
      <vt:lpstr>Cereali vernini ed estivi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Cereali vernini ed estivi</dc:title>
  <dc:creator>Vincenzo Tranzillo</dc:creator>
  <cp:lastModifiedBy>Vincenzo Tranzillo</cp:lastModifiedBy>
  <cp:revision>29</cp:revision>
  <dcterms:created xsi:type="dcterms:W3CDTF">2009-01-11T11:40:38Z</dcterms:created>
  <dcterms:modified xsi:type="dcterms:W3CDTF">2009-01-11T17:50:06Z</dcterms:modified>
</cp:coreProperties>
</file>